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2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1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78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0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73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19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82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27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40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30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19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CC376-2454-41D0-A40A-67A5F89E38EC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9CC1B-FF4B-45AE-94CB-69FD11FC4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90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 descr="プール・水泳のイラスト・無料イラスト/フリー素材">
            <a:extLst>
              <a:ext uri="{FF2B5EF4-FFF2-40B4-BE49-F238E27FC236}">
                <a16:creationId xmlns:a16="http://schemas.microsoft.com/office/drawing/2014/main" id="{69784760-D793-4ADF-BF79-AC3B500C1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35" y="4497880"/>
            <a:ext cx="4539765" cy="1630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29FFF7-8BC7-495C-806C-D760A6D5A6C8}"/>
              </a:ext>
            </a:extLst>
          </p:cNvPr>
          <p:cNvSpPr txBox="1"/>
          <p:nvPr/>
        </p:nvSpPr>
        <p:spPr>
          <a:xfrm>
            <a:off x="1135467" y="56079"/>
            <a:ext cx="63177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泳いでカラダを強くしよう！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51C41BCF-FAA0-4D5C-8B5B-9921493D1490}"/>
              </a:ext>
            </a:extLst>
          </p:cNvPr>
          <p:cNvSpPr/>
          <p:nvPr/>
        </p:nvSpPr>
        <p:spPr>
          <a:xfrm>
            <a:off x="81882" y="1343763"/>
            <a:ext cx="4429125" cy="525210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dirty="0"/>
          </a:p>
        </p:txBody>
      </p:sp>
      <p:pic>
        <p:nvPicPr>
          <p:cNvPr id="5127" name="図 5">
            <a:extLst>
              <a:ext uri="{FF2B5EF4-FFF2-40B4-BE49-F238E27FC236}">
                <a16:creationId xmlns:a16="http://schemas.microsoft.com/office/drawing/2014/main" id="{6F070137-0E01-45CC-A288-9EE9FC36B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4270">
            <a:off x="287894" y="5537492"/>
            <a:ext cx="8286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8302FE-676F-4205-8CC9-7307FAB72337}"/>
              </a:ext>
            </a:extLst>
          </p:cNvPr>
          <p:cNvSpPr/>
          <p:nvPr/>
        </p:nvSpPr>
        <p:spPr>
          <a:xfrm>
            <a:off x="4631579" y="1570701"/>
            <a:ext cx="3455987" cy="6477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131" name="テキスト ボックス 10">
            <a:extLst>
              <a:ext uri="{FF2B5EF4-FFF2-40B4-BE49-F238E27FC236}">
                <a16:creationId xmlns:a16="http://schemas.microsoft.com/office/drawing/2014/main" id="{B9DF7606-BC18-477E-9911-55D8F815F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669" y="1642139"/>
            <a:ext cx="35718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体験から即日でご入会すると</a:t>
            </a:r>
            <a:endParaRPr lang="en-US" altLang="ja-JP" sz="1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特典がついてくる！</a:t>
            </a:r>
            <a:endParaRPr lang="en-US" altLang="ja-JP" sz="1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リボン: 上に曲がる 11">
            <a:extLst>
              <a:ext uri="{FF2B5EF4-FFF2-40B4-BE49-F238E27FC236}">
                <a16:creationId xmlns:a16="http://schemas.microsoft.com/office/drawing/2014/main" id="{A9D5501D-5A25-48AC-B231-E5C8B3AEA6AA}"/>
              </a:ext>
            </a:extLst>
          </p:cNvPr>
          <p:cNvSpPr/>
          <p:nvPr/>
        </p:nvSpPr>
        <p:spPr>
          <a:xfrm>
            <a:off x="254762" y="985047"/>
            <a:ext cx="4173839" cy="611188"/>
          </a:xfrm>
          <a:prstGeom prst="ribbon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21FA9752-CA32-4AD8-A323-1B98E040FBB7}"/>
              </a:ext>
            </a:extLst>
          </p:cNvPr>
          <p:cNvSpPr/>
          <p:nvPr/>
        </p:nvSpPr>
        <p:spPr>
          <a:xfrm>
            <a:off x="6217920" y="2298636"/>
            <a:ext cx="540801" cy="4201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134" name="テキスト ボックス 14">
            <a:extLst>
              <a:ext uri="{FF2B5EF4-FFF2-40B4-BE49-F238E27FC236}">
                <a16:creationId xmlns:a16="http://schemas.microsoft.com/office/drawing/2014/main" id="{43463130-6DDE-403F-8B51-951147F08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6611" y="2598853"/>
            <a:ext cx="2935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solidFill>
                  <a:srgbClr val="FF0000"/>
                </a:solidFill>
              </a:rPr>
              <a:t>(8</a:t>
            </a:r>
            <a:r>
              <a:rPr lang="ja-JP" altLang="en-US" sz="2400" u="sng" dirty="0">
                <a:solidFill>
                  <a:srgbClr val="FF0000"/>
                </a:solidFill>
              </a:rPr>
              <a:t>：</a:t>
            </a:r>
            <a:r>
              <a:rPr lang="en-US" altLang="ja-JP" sz="2400" u="sng" dirty="0">
                <a:solidFill>
                  <a:srgbClr val="FF0000"/>
                </a:solidFill>
              </a:rPr>
              <a:t>45</a:t>
            </a:r>
            <a:r>
              <a:rPr lang="ja-JP" altLang="en-US" sz="2400" u="sng" dirty="0">
                <a:solidFill>
                  <a:srgbClr val="FF0000"/>
                </a:solidFill>
              </a:rPr>
              <a:t>～</a:t>
            </a:r>
            <a:r>
              <a:rPr lang="en-US" altLang="ja-JP" sz="2400" u="sng" dirty="0">
                <a:solidFill>
                  <a:srgbClr val="FF0000"/>
                </a:solidFill>
              </a:rPr>
              <a:t>9</a:t>
            </a:r>
            <a:r>
              <a:rPr lang="ja-JP" altLang="en-US" sz="2400" u="sng" dirty="0">
                <a:solidFill>
                  <a:srgbClr val="FF0000"/>
                </a:solidFill>
              </a:rPr>
              <a:t>：</a:t>
            </a:r>
            <a:r>
              <a:rPr lang="en-US" altLang="ja-JP" sz="2400" u="sng" dirty="0">
                <a:solidFill>
                  <a:srgbClr val="FF0000"/>
                </a:solidFill>
              </a:rPr>
              <a:t>30)</a:t>
            </a:r>
            <a:endParaRPr lang="ja-JP" altLang="en-US" sz="2400" u="sng" dirty="0">
              <a:solidFill>
                <a:srgbClr val="FF0000"/>
              </a:solidFill>
            </a:endParaRPr>
          </a:p>
        </p:txBody>
      </p:sp>
      <p:sp>
        <p:nvSpPr>
          <p:cNvPr id="5136" name="テキスト ボックス 17">
            <a:extLst>
              <a:ext uri="{FF2B5EF4-FFF2-40B4-BE49-F238E27FC236}">
                <a16:creationId xmlns:a16="http://schemas.microsoft.com/office/drawing/2014/main" id="{1587C7C0-CF9F-441C-9EC1-6510ECF32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889" y="2751172"/>
            <a:ext cx="43813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u="sng" dirty="0">
                <a:solidFill>
                  <a:srgbClr val="FF0000"/>
                </a:solidFill>
              </a:rPr>
              <a:t>体験料</a:t>
            </a:r>
            <a:r>
              <a:rPr lang="ja-JP" altLang="en-US" sz="1400" b="1" u="sng" dirty="0">
                <a:solidFill>
                  <a:srgbClr val="FF0000"/>
                </a:solidFill>
              </a:rPr>
              <a:t>（</a:t>
            </a:r>
            <a:r>
              <a:rPr lang="en-US" altLang="ja-JP" sz="1400" b="1" u="sng" dirty="0">
                <a:solidFill>
                  <a:srgbClr val="FF0000"/>
                </a:solidFill>
              </a:rPr>
              <a:t>1,100</a:t>
            </a:r>
            <a:r>
              <a:rPr lang="ja-JP" altLang="en-US" sz="1400" b="1" u="sng" dirty="0">
                <a:solidFill>
                  <a:srgbClr val="FF0000"/>
                </a:solidFill>
              </a:rPr>
              <a:t>円）</a:t>
            </a:r>
            <a:r>
              <a:rPr lang="ja-JP" altLang="en-US" sz="2000" b="1" u="sng" dirty="0">
                <a:solidFill>
                  <a:srgbClr val="FF0000"/>
                </a:solidFill>
              </a:rPr>
              <a:t>⇒キャッシュバック</a:t>
            </a:r>
            <a:r>
              <a:rPr lang="en-US" altLang="ja-JP" sz="2000" b="1" u="sng" dirty="0">
                <a:solidFill>
                  <a:srgbClr val="FF0000"/>
                </a:solidFill>
              </a:rPr>
              <a:t>!!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u="sng" dirty="0">
                <a:solidFill>
                  <a:srgbClr val="FF0000"/>
                </a:solidFill>
              </a:rPr>
              <a:t>スクールバックプレゼント</a:t>
            </a:r>
            <a:endParaRPr lang="en-US" altLang="ja-JP" sz="2000" b="1" u="sng" dirty="0">
              <a:solidFill>
                <a:srgbClr val="FF0000"/>
              </a:solidFill>
            </a:endParaRPr>
          </a:p>
        </p:txBody>
      </p:sp>
      <p:sp>
        <p:nvSpPr>
          <p:cNvPr id="5135" name="テキスト ボックス 12">
            <a:extLst>
              <a:ext uri="{FF2B5EF4-FFF2-40B4-BE49-F238E27FC236}">
                <a16:creationId xmlns:a16="http://schemas.microsoft.com/office/drawing/2014/main" id="{73027CA7-F5F8-4EFA-AFC5-93606710F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274" y="1026321"/>
            <a:ext cx="23749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体験</a:t>
            </a:r>
          </a:p>
        </p:txBody>
      </p:sp>
      <p:sp>
        <p:nvSpPr>
          <p:cNvPr id="22" name="吹き出し: 円形 21">
            <a:extLst>
              <a:ext uri="{FF2B5EF4-FFF2-40B4-BE49-F238E27FC236}">
                <a16:creationId xmlns:a16="http://schemas.microsoft.com/office/drawing/2014/main" id="{481FC722-939E-4E5E-B2CA-8B9816082A17}"/>
              </a:ext>
            </a:extLst>
          </p:cNvPr>
          <p:cNvSpPr/>
          <p:nvPr/>
        </p:nvSpPr>
        <p:spPr>
          <a:xfrm>
            <a:off x="4951891" y="3573181"/>
            <a:ext cx="3573800" cy="957912"/>
          </a:xfrm>
          <a:prstGeom prst="wedgeEllipseCallout">
            <a:avLst>
              <a:gd name="adj1" fmla="val -41274"/>
              <a:gd name="adj2" fmla="val 6478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dirty="0"/>
          </a:p>
        </p:txBody>
      </p:sp>
      <p:sp>
        <p:nvSpPr>
          <p:cNvPr id="5138" name="テキスト ボックス 2">
            <a:extLst>
              <a:ext uri="{FF2B5EF4-FFF2-40B4-BE49-F238E27FC236}">
                <a16:creationId xmlns:a16="http://schemas.microsoft.com/office/drawing/2014/main" id="{910BB9E3-FA10-468A-8764-44B609C33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1828" y="3907156"/>
            <a:ext cx="36471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お知り合いの方をご紹介下さい。</a:t>
            </a:r>
            <a:endParaRPr kumimoji="1" lang="en-US" altLang="ja-JP" b="1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126" name="図 3">
            <a:extLst>
              <a:ext uri="{FF2B5EF4-FFF2-40B4-BE49-F238E27FC236}">
                <a16:creationId xmlns:a16="http://schemas.microsoft.com/office/drawing/2014/main" id="{2750CBB2-20B6-44DF-9EFA-DC213ACF5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778" y="5581727"/>
            <a:ext cx="755650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016D67D-B9D6-4FC9-9F1F-126DD11541A8}"/>
              </a:ext>
            </a:extLst>
          </p:cNvPr>
          <p:cNvSpPr txBox="1"/>
          <p:nvPr/>
        </p:nvSpPr>
        <p:spPr>
          <a:xfrm>
            <a:off x="289957" y="265675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毎週　日曜日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93E88D7-2FAF-44B1-A176-24DA8CEC6F41}"/>
              </a:ext>
            </a:extLst>
          </p:cNvPr>
          <p:cNvSpPr txBox="1"/>
          <p:nvPr/>
        </p:nvSpPr>
        <p:spPr>
          <a:xfrm>
            <a:off x="430016" y="3201594"/>
            <a:ext cx="1539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9/30</a:t>
            </a:r>
            <a:r>
              <a:rPr kumimoji="1" lang="ja-JP" altLang="en-US" sz="2000" dirty="0"/>
              <a:t>（月）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DC94064-9B69-4D99-A737-D5F9E449E9DA}"/>
              </a:ext>
            </a:extLst>
          </p:cNvPr>
          <p:cNvSpPr txBox="1"/>
          <p:nvPr/>
        </p:nvSpPr>
        <p:spPr>
          <a:xfrm>
            <a:off x="1786147" y="3176820"/>
            <a:ext cx="2537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u="sng" dirty="0">
                <a:solidFill>
                  <a:srgbClr val="FF0000"/>
                </a:solidFill>
                <a:latin typeface="Calibri" panose="020F0502020204030204" pitchFamily="34" charset="0"/>
              </a:rPr>
              <a:t>(16</a:t>
            </a:r>
            <a:r>
              <a:rPr kumimoji="1" lang="ja-JP" altLang="en-US" sz="2400" u="sng" dirty="0">
                <a:solidFill>
                  <a:srgbClr val="FF0000"/>
                </a:solidFill>
                <a:latin typeface="Calibri" panose="020F0502020204030204" pitchFamily="34" charset="0"/>
              </a:rPr>
              <a:t>：</a:t>
            </a:r>
            <a:r>
              <a:rPr kumimoji="1" lang="en-US" altLang="ja-JP" sz="2400" u="sng" dirty="0">
                <a:solidFill>
                  <a:srgbClr val="FF0000"/>
                </a:solidFill>
                <a:latin typeface="Calibri" panose="020F0502020204030204" pitchFamily="34" charset="0"/>
              </a:rPr>
              <a:t>30</a:t>
            </a:r>
            <a:r>
              <a:rPr kumimoji="1" lang="ja-JP" altLang="en-US" sz="2400" u="sng" dirty="0">
                <a:solidFill>
                  <a:srgbClr val="FF0000"/>
                </a:solidFill>
                <a:latin typeface="Calibri" panose="020F0502020204030204" pitchFamily="34" charset="0"/>
              </a:rPr>
              <a:t>～</a:t>
            </a:r>
            <a:r>
              <a:rPr kumimoji="1" lang="en-US" altLang="ja-JP" sz="2400" u="sng" dirty="0">
                <a:solidFill>
                  <a:srgbClr val="FF0000"/>
                </a:solidFill>
                <a:latin typeface="Calibri" panose="020F0502020204030204" pitchFamily="34" charset="0"/>
              </a:rPr>
              <a:t>17</a:t>
            </a:r>
            <a:r>
              <a:rPr kumimoji="1" lang="ja-JP" altLang="en-US" sz="2400" u="sng" dirty="0">
                <a:solidFill>
                  <a:srgbClr val="FF0000"/>
                </a:solidFill>
                <a:latin typeface="Calibri" panose="020F0502020204030204" pitchFamily="34" charset="0"/>
              </a:rPr>
              <a:t>：</a:t>
            </a:r>
            <a:r>
              <a:rPr kumimoji="1" lang="en-US" altLang="ja-JP" sz="2400" u="sng" dirty="0">
                <a:solidFill>
                  <a:srgbClr val="FF0000"/>
                </a:solidFill>
                <a:latin typeface="Calibri" panose="020F0502020204030204" pitchFamily="34" charset="0"/>
              </a:rPr>
              <a:t>15)</a:t>
            </a:r>
            <a:endParaRPr kumimoji="1" lang="ja-JP" altLang="en-US" sz="2400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EDD4AD-CC90-417D-A40B-454D9327FE4E}"/>
              </a:ext>
            </a:extLst>
          </p:cNvPr>
          <p:cNvSpPr txBox="1"/>
          <p:nvPr/>
        </p:nvSpPr>
        <p:spPr>
          <a:xfrm>
            <a:off x="1533025" y="1030554"/>
            <a:ext cx="996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９月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C2B93CA-2151-A29D-6119-35634E6450CB}"/>
              </a:ext>
            </a:extLst>
          </p:cNvPr>
          <p:cNvSpPr txBox="1"/>
          <p:nvPr/>
        </p:nvSpPr>
        <p:spPr>
          <a:xfrm>
            <a:off x="307893" y="204813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毎週　土曜日</a:t>
            </a:r>
          </a:p>
        </p:txBody>
      </p:sp>
      <p:sp>
        <p:nvSpPr>
          <p:cNvPr id="25" name="テキスト ボックス 14">
            <a:extLst>
              <a:ext uri="{FF2B5EF4-FFF2-40B4-BE49-F238E27FC236}">
                <a16:creationId xmlns:a16="http://schemas.microsoft.com/office/drawing/2014/main" id="{7E5F65A1-CAD4-CBFD-C1C7-D0A354AB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6611" y="1994775"/>
            <a:ext cx="2935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solidFill>
                  <a:srgbClr val="FF0000"/>
                </a:solidFill>
              </a:rPr>
              <a:t>(8</a:t>
            </a:r>
            <a:r>
              <a:rPr lang="ja-JP" altLang="en-US" sz="2400" u="sng" dirty="0">
                <a:solidFill>
                  <a:srgbClr val="FF0000"/>
                </a:solidFill>
              </a:rPr>
              <a:t>：</a:t>
            </a:r>
            <a:r>
              <a:rPr lang="en-US" altLang="ja-JP" sz="2400" u="sng" dirty="0">
                <a:solidFill>
                  <a:srgbClr val="FF0000"/>
                </a:solidFill>
              </a:rPr>
              <a:t>45</a:t>
            </a:r>
            <a:r>
              <a:rPr lang="ja-JP" altLang="en-US" sz="2400" u="sng" dirty="0">
                <a:solidFill>
                  <a:srgbClr val="FF0000"/>
                </a:solidFill>
              </a:rPr>
              <a:t>～</a:t>
            </a:r>
            <a:r>
              <a:rPr lang="en-US" altLang="ja-JP" sz="2400" u="sng" dirty="0">
                <a:solidFill>
                  <a:srgbClr val="FF0000"/>
                </a:solidFill>
              </a:rPr>
              <a:t>9</a:t>
            </a:r>
            <a:r>
              <a:rPr lang="ja-JP" altLang="en-US" sz="2400" u="sng" dirty="0">
                <a:solidFill>
                  <a:srgbClr val="FF0000"/>
                </a:solidFill>
              </a:rPr>
              <a:t>：</a:t>
            </a:r>
            <a:r>
              <a:rPr lang="en-US" altLang="ja-JP" sz="2400" u="sng" dirty="0">
                <a:solidFill>
                  <a:srgbClr val="FF0000"/>
                </a:solidFill>
              </a:rPr>
              <a:t>30)</a:t>
            </a:r>
            <a:endParaRPr lang="ja-JP" altLang="en-US" sz="2400" u="sng" dirty="0">
              <a:solidFill>
                <a:srgbClr val="FF0000"/>
              </a:solidFill>
            </a:endParaRPr>
          </a:p>
        </p:txBody>
      </p:sp>
      <p:sp>
        <p:nvSpPr>
          <p:cNvPr id="18" name="TextBox 31">
            <a:extLst>
              <a:ext uri="{FF2B5EF4-FFF2-40B4-BE49-F238E27FC236}">
                <a16:creationId xmlns:a16="http://schemas.microsoft.com/office/drawing/2014/main" id="{7B8CE197-4F6C-C148-DD58-A71BC82D79A6}"/>
              </a:ext>
            </a:extLst>
          </p:cNvPr>
          <p:cNvSpPr txBox="1"/>
          <p:nvPr/>
        </p:nvSpPr>
        <p:spPr>
          <a:xfrm>
            <a:off x="4539767" y="6128211"/>
            <a:ext cx="4697462" cy="5406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141"/>
              </a:lnSpc>
              <a:spcBef>
                <a:spcPct val="0"/>
              </a:spcBef>
            </a:pPr>
            <a:r>
              <a:rPr lang="ja-JP" altLang="en-US" sz="1600" spc="-17" dirty="0">
                <a:ea typeface="コーポレート・ロゴ丸"/>
              </a:rPr>
              <a:t>アクトス桑名　ＴＥＬ</a:t>
            </a:r>
            <a:r>
              <a:rPr lang="en-US" altLang="ja-JP" sz="1600" spc="-17" dirty="0">
                <a:ea typeface="コーポレート・ロゴ丸"/>
              </a:rPr>
              <a:t>.</a:t>
            </a:r>
            <a:r>
              <a:rPr lang="ja-JP" altLang="en-US" sz="1600" spc="-17" dirty="0">
                <a:ea typeface="コーポレート・ロゴ丸"/>
              </a:rPr>
              <a:t>０５９４－２５－１８８０</a:t>
            </a:r>
            <a:endParaRPr lang="en-US" altLang="ja-JP" sz="1600" spc="-17" dirty="0">
              <a:ea typeface="コーポレート・ロゴ丸"/>
            </a:endParaRPr>
          </a:p>
        </p:txBody>
      </p:sp>
      <p:sp>
        <p:nvSpPr>
          <p:cNvPr id="27" name="テキスト ボックス 2">
            <a:extLst>
              <a:ext uri="{FF2B5EF4-FFF2-40B4-BE49-F238E27FC236}">
                <a16:creationId xmlns:a16="http://schemas.microsoft.com/office/drawing/2014/main" id="{A47946F3-8374-E166-8075-C9B582D24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4222" y="1545252"/>
            <a:ext cx="12105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0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予約はこちらから</a:t>
            </a:r>
            <a:endParaRPr kumimoji="1" lang="en-US" altLang="ja-JP" sz="1000" b="1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☟</a:t>
            </a:r>
            <a:endParaRPr kumimoji="1" lang="en-US" altLang="ja-JP" sz="1200" b="1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C1543E59-60ED-D240-A556-F4ECCFA9D1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138" y="1940421"/>
            <a:ext cx="825815" cy="825815"/>
          </a:xfrm>
          <a:prstGeom prst="rect">
            <a:avLst/>
          </a:prstGeom>
        </p:spPr>
      </p:pic>
      <p:pic>
        <p:nvPicPr>
          <p:cNvPr id="2" name="Picture 2" descr="イラスト_9月_お月見_うさぎ_だんご_ススキ | 商用OK!フリー素材集「ナイスなイラスト」">
            <a:extLst>
              <a:ext uri="{FF2B5EF4-FFF2-40B4-BE49-F238E27FC236}">
                <a16:creationId xmlns:a16="http://schemas.microsoft.com/office/drawing/2014/main" id="{911B7D3B-03C0-5636-BB6D-0C80A414D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428" y="3968418"/>
            <a:ext cx="2501303" cy="2501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[フリーイラスト] 稲穂と赤とんぼの田園風景でアハ体験 - GAHAG | 著作権フリー写真・イラスト素材集">
            <a:extLst>
              <a:ext uri="{FF2B5EF4-FFF2-40B4-BE49-F238E27FC236}">
                <a16:creationId xmlns:a16="http://schemas.microsoft.com/office/drawing/2014/main" id="{65CE4492-D5DC-04B9-2E77-05B0F007B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01" y="119279"/>
            <a:ext cx="1654452" cy="1240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812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1249</TotalTime>
  <Words>80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HGS創英角ｺﾞｼｯｸUB</vt:lpstr>
      <vt:lpstr>コーポレート・ロゴ丸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AXTOS</dc:creator>
  <cp:lastModifiedBy>kuwana</cp:lastModifiedBy>
  <cp:revision>16</cp:revision>
  <cp:lastPrinted>2024-08-31T04:13:17Z</cp:lastPrinted>
  <dcterms:created xsi:type="dcterms:W3CDTF">2021-09-06T11:45:44Z</dcterms:created>
  <dcterms:modified xsi:type="dcterms:W3CDTF">2024-08-31T04:13:46Z</dcterms:modified>
</cp:coreProperties>
</file>